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Lato"/>
      <p:regular r:id="rId20"/>
      <p:bold r:id="rId21"/>
      <p:italic r:id="rId22"/>
      <p:boldItalic r:id="rId23"/>
    </p:embeddedFont>
    <p:embeddedFont>
      <p:font typeface="Average"/>
      <p:regular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Average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846842204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846842204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846842204d_0_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846842204d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bd6da82e7b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bd6da82e7b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846842204d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846842204d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846842204d_0_4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846842204d_0_4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846842204d_0_4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846842204d_0_4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846842204d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846842204d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846842204d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846842204d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d6da82e7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bd6da82e7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846842204d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846842204d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846842204d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846842204d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846842204d_0_3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846842204d_0_3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46842204d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846842204d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46842204d_0_3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846842204d_0_3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6.png"/><Relationship Id="rId7" Type="http://schemas.openxmlformats.org/officeDocument/2006/relationships/image" Target="../media/image1.png"/><Relationship Id="rId8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30600" y="60600"/>
            <a:ext cx="7893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FF00"/>
                </a:solidFill>
              </a:rPr>
              <a:t>Weather-based Sales Prediction</a:t>
            </a:r>
            <a:r>
              <a:rPr lang="en" sz="4000">
                <a:solidFill>
                  <a:srgbClr val="FFFF00"/>
                </a:solidFill>
              </a:rPr>
              <a:t>:</a:t>
            </a:r>
            <a:endParaRPr sz="4000">
              <a:solidFill>
                <a:srgbClr val="FFFF00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by Edwin Ng</a:t>
            </a:r>
            <a:endParaRPr>
              <a:solidFill>
                <a:srgbClr val="FFFF00"/>
              </a:solidFill>
            </a:endParaRPr>
          </a:p>
        </p:txBody>
      </p:sp>
      <p:sp>
        <p:nvSpPr>
          <p:cNvPr id="61" name="Google Shape;61;p13"/>
          <p:cNvSpPr txBox="1"/>
          <p:nvPr>
            <p:ph type="ctrTitle"/>
          </p:nvPr>
        </p:nvSpPr>
        <p:spPr>
          <a:xfrm>
            <a:off x="630600" y="1279800"/>
            <a:ext cx="7893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How does Weather impact restaurant sales?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Performances: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017725"/>
            <a:ext cx="8520600" cy="40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Linear Regression: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linear regression model mean squared error: </a:t>
            </a:r>
            <a:r>
              <a:rPr lang="en">
                <a:solidFill>
                  <a:srgbClr val="FFFF00"/>
                </a:solidFill>
              </a:rPr>
              <a:t>1130.11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linear regression model mean absolute percentage error: </a:t>
            </a:r>
            <a:r>
              <a:rPr lang="en">
                <a:solidFill>
                  <a:srgbClr val="FFFF00"/>
                </a:solidFill>
              </a:rPr>
              <a:t>325.95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34.06% accuracy</a:t>
            </a:r>
            <a:r>
              <a:rPr lang="en"/>
              <a:t> with a standard deviation of 10.39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Partial Least Squares (PLS) - Number of Components = 4</a:t>
            </a:r>
            <a:endParaRPr>
              <a:solidFill>
                <a:srgbClr val="FFFF00"/>
              </a:solidFill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partial least squares model mean squared error: </a:t>
            </a:r>
            <a:r>
              <a:rPr lang="en">
                <a:solidFill>
                  <a:srgbClr val="FFFF00"/>
                </a:solidFill>
              </a:rPr>
              <a:t>378.40</a:t>
            </a:r>
            <a:endParaRPr>
              <a:solidFill>
                <a:srgbClr val="FFFF00"/>
              </a:solidFill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</a:t>
            </a:r>
            <a:r>
              <a:rPr lang="en"/>
              <a:t>partial least squares</a:t>
            </a:r>
            <a:r>
              <a:rPr lang="en"/>
              <a:t> model mean absolute percentage error: 293.09</a:t>
            </a:r>
            <a:endParaRPr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34.66% accuracy</a:t>
            </a:r>
            <a:r>
              <a:rPr lang="en"/>
              <a:t> with a standard deviation of 10.62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K-Nearest Neighbors - (172 Neighbors):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KNN mean squared error: </a:t>
            </a:r>
            <a:r>
              <a:rPr lang="en">
                <a:solidFill>
                  <a:srgbClr val="FFFF00"/>
                </a:solidFill>
              </a:rPr>
              <a:t>358.40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KNN model mean absolute percentage error: 1.86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2.43% accuracy</a:t>
            </a:r>
            <a:r>
              <a:rPr lang="en"/>
              <a:t> with a standard deviation of 1.44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Performances: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11700" y="1017725"/>
            <a:ext cx="8520600" cy="40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Random Forest Regression Model</a:t>
            </a:r>
            <a:r>
              <a:rPr lang="en">
                <a:solidFill>
                  <a:srgbClr val="FFFF00"/>
                </a:solidFill>
              </a:rPr>
              <a:t>: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Randomized Search parameters</a:t>
            </a:r>
            <a:r>
              <a:rPr lang="en"/>
              <a:t> = RandomForestRegressor(max_depth=7, max_features=0.3, min_samples_leaf=2, min_samples_split=6, n_estimators=800)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randomized search random forest regression mean squared error: 0.60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 randomized search random forest regression regression model mean absolute percentage error: 3.17</a:t>
            </a:r>
            <a:endParaRPr/>
          </a:p>
          <a:p>
            <a:pPr indent="-3175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>
                <a:solidFill>
                  <a:srgbClr val="FFFF00"/>
                </a:solidFill>
              </a:rPr>
              <a:t>42.39 percent accuracy</a:t>
            </a:r>
            <a:r>
              <a:rPr lang="en"/>
              <a:t> with a standard deviation of 10.70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Support Vector Regression (SVR):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SVR model mean squared error is: </a:t>
            </a:r>
            <a:r>
              <a:rPr lang="en">
                <a:solidFill>
                  <a:srgbClr val="FFFF00"/>
                </a:solidFill>
              </a:rPr>
              <a:t>0.85</a:t>
            </a:r>
            <a:endParaRPr>
              <a:solidFill>
                <a:srgbClr val="FFFF00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SVR Model mean absolute percentage error is: 3.30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FFFF00"/>
                </a:solidFill>
              </a:rPr>
              <a:t>-4.66 percent accuracy</a:t>
            </a:r>
            <a:r>
              <a:rPr lang="en"/>
              <a:t> with a standard deviation of 4.21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 Ranking:</a:t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270275"/>
            <a:ext cx="8520600" cy="40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Random Forest Regression Model with an accuracy of </a:t>
            </a:r>
            <a:r>
              <a:rPr lang="en">
                <a:solidFill>
                  <a:srgbClr val="FFFF00"/>
                </a:solidFill>
              </a:rPr>
              <a:t>42.39%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Partial Least Squares Model with an accuracy of </a:t>
            </a:r>
            <a:r>
              <a:rPr lang="en">
                <a:solidFill>
                  <a:srgbClr val="FFFF00"/>
                </a:solidFill>
              </a:rPr>
              <a:t>34.66%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Linear Regression Model with an accuracy of </a:t>
            </a:r>
            <a:r>
              <a:rPr lang="en">
                <a:solidFill>
                  <a:srgbClr val="FFFF00"/>
                </a:solidFill>
              </a:rPr>
              <a:t>34.06%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K Nearest Neighbors Model with an accuracy of </a:t>
            </a:r>
            <a:r>
              <a:rPr lang="en">
                <a:solidFill>
                  <a:srgbClr val="FFFF00"/>
                </a:solidFill>
              </a:rPr>
              <a:t>2.43%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SVR Model with an accuracy of </a:t>
            </a:r>
            <a:r>
              <a:rPr lang="en">
                <a:solidFill>
                  <a:srgbClr val="FFFF00"/>
                </a:solidFill>
              </a:rPr>
              <a:t>-4.66%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Investigations:</a:t>
            </a:r>
            <a:endParaRPr/>
          </a:p>
        </p:txBody>
      </p:sp>
      <p:sp>
        <p:nvSpPr>
          <p:cNvPr id="148" name="Google Shape;14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else could I have created stronger models given the data</a:t>
            </a:r>
            <a:r>
              <a:rPr lang="en"/>
              <a:t>? What approaches are used when data is scarce to create such models?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How does weather impact other industries</a:t>
            </a:r>
            <a:r>
              <a:rPr lang="en"/>
              <a:t> such as retail, entertainment, event attendance, etc.?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What impacts does location have with respect to culture?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 other words, how would this have played out given data from North America? Asia? Or the rest of Europe?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/>
              <a:t>Thank </a:t>
            </a:r>
            <a:r>
              <a:rPr lang="en" sz="3180">
                <a:solidFill>
                  <a:srgbClr val="FFFF00"/>
                </a:solidFill>
              </a:rPr>
              <a:t>You</a:t>
            </a:r>
            <a:r>
              <a:rPr lang="en" sz="3180"/>
              <a:t>!</a:t>
            </a:r>
            <a:endParaRPr sz="3180"/>
          </a:p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Special Thanks to:</a:t>
            </a:r>
            <a:endParaRPr>
              <a:solidFill>
                <a:srgbClr val="FFFF00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Mendeley Data for hosting and creating public access to datasets like these.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David </a:t>
            </a:r>
            <a:r>
              <a:rPr lang="en"/>
              <a:t>Lara-Arango</a:t>
            </a:r>
            <a:r>
              <a:rPr lang="en"/>
              <a:t> for mentoring throughout this project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Julius-Maximilians-Universitat Wurzburg as the original source of the study.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Restaurants?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417800"/>
            <a:ext cx="8520600" cy="3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Restaurants are notorious for being </a:t>
            </a:r>
            <a:r>
              <a:rPr lang="en">
                <a:solidFill>
                  <a:srgbClr val="FFFF00"/>
                </a:solidFill>
              </a:rPr>
              <a:t>one of the riskiest</a:t>
            </a:r>
            <a:r>
              <a:rPr lang="en"/>
              <a:t> business ventures.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According to the National Restaurant Association, the restaurant industry has  a failure rate of </a:t>
            </a:r>
            <a:r>
              <a:rPr lang="en">
                <a:solidFill>
                  <a:srgbClr val="FFFF00"/>
                </a:solidFill>
              </a:rPr>
              <a:t>30%</a:t>
            </a:r>
            <a:r>
              <a:rPr lang="en"/>
              <a:t> - “in other words, </a:t>
            </a:r>
            <a:r>
              <a:rPr lang="en">
                <a:solidFill>
                  <a:srgbClr val="FFFF00"/>
                </a:solidFill>
              </a:rPr>
              <a:t>1 in 3 restaurants</a:t>
            </a:r>
            <a:r>
              <a:rPr lang="en"/>
              <a:t> will not survive their first year” of business. (ToastTab)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There are many reasons why restaurants fail, including: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Difficulty acquiring and maintaining access to </a:t>
            </a:r>
            <a:r>
              <a:rPr lang="en">
                <a:solidFill>
                  <a:srgbClr val="FFFF00"/>
                </a:solidFill>
              </a:rPr>
              <a:t>capital</a:t>
            </a:r>
            <a:endParaRPr sz="10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 startup and operational </a:t>
            </a:r>
            <a:r>
              <a:rPr lang="en">
                <a:solidFill>
                  <a:srgbClr val="FFFF00"/>
                </a:solidFill>
              </a:rPr>
              <a:t>costs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Lack of</a:t>
            </a:r>
            <a:r>
              <a:rPr lang="en">
                <a:solidFill>
                  <a:srgbClr val="FFFF00"/>
                </a:solidFill>
              </a:rPr>
              <a:t> experience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Risk of </a:t>
            </a:r>
            <a:r>
              <a:rPr lang="en">
                <a:solidFill>
                  <a:srgbClr val="FFFF00"/>
                </a:solidFill>
              </a:rPr>
              <a:t>low sales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All About </a:t>
            </a:r>
            <a:r>
              <a:rPr i="1" lang="en">
                <a:solidFill>
                  <a:srgbClr val="FFFF00"/>
                </a:solidFill>
              </a:rPr>
              <a:t>Balance</a:t>
            </a:r>
            <a:endParaRPr i="1">
              <a:solidFill>
                <a:srgbClr val="FFFF00"/>
              </a:solidFill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 if factors such as experience and startup capital are accounted for, </a:t>
            </a:r>
            <a:r>
              <a:rPr lang="en">
                <a:solidFill>
                  <a:srgbClr val="FFFF00"/>
                </a:solidFill>
              </a:rPr>
              <a:t>balancing costs and sales</a:t>
            </a:r>
            <a:r>
              <a:rPr lang="en"/>
              <a:t> to try and turn a profit is no easy task.</a:t>
            </a:r>
            <a:endParaRPr i="1">
              <a:solidFill>
                <a:srgbClr val="FFFF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Like any business, understanding clientele and </a:t>
            </a:r>
            <a:r>
              <a:rPr lang="en">
                <a:solidFill>
                  <a:srgbClr val="FFFF00"/>
                </a:solidFill>
              </a:rPr>
              <a:t>how demand for your product fluctuates</a:t>
            </a:r>
            <a:r>
              <a:rPr lang="en"/>
              <a:t> is crucial to maintaining said balance .</a:t>
            </a:r>
            <a:endParaRPr/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Factors that influence this behavior can be:</a:t>
            </a:r>
            <a:endParaRPr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Long-term (ie. economic trends, competition, staffing-management, etc.)</a:t>
            </a:r>
            <a:endParaRPr/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Short-term (ie. nearby construction, local events, traffic, weather, etc.)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Long term strategy aside, restaurants need to be </a:t>
            </a:r>
            <a:r>
              <a:rPr lang="en">
                <a:solidFill>
                  <a:srgbClr val="FFFF00"/>
                </a:solidFill>
              </a:rPr>
              <a:t>adaptive and dynamic</a:t>
            </a:r>
            <a:r>
              <a:rPr lang="en"/>
              <a:t> in order to </a:t>
            </a:r>
            <a:r>
              <a:rPr lang="en">
                <a:solidFill>
                  <a:srgbClr val="FFFF00"/>
                </a:solidFill>
              </a:rPr>
              <a:t>survive and thrive.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Weather have to do with Anything?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417800"/>
            <a:ext cx="8520600" cy="35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900"/>
              <a:buChar char="●"/>
            </a:pPr>
            <a:r>
              <a:rPr b="1" lang="en" sz="1900">
                <a:solidFill>
                  <a:srgbClr val="FFFF00"/>
                </a:solidFill>
              </a:rPr>
              <a:t>Restaurants are first and foremost a people business.</a:t>
            </a:r>
            <a:endParaRPr b="1" sz="1900">
              <a:solidFill>
                <a:srgbClr val="FFFF00"/>
              </a:solidFill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Weather impacts people's moods, decisions, and travel capabilities.</a:t>
            </a:r>
            <a:endParaRPr sz="1900"/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Weather also has an impacts on the decisions people make at restaurants.</a:t>
            </a:r>
            <a:endParaRPr sz="19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100"/>
              <a:t>“</a:t>
            </a:r>
            <a:r>
              <a:rPr b="1" lang="en" sz="2100">
                <a:solidFill>
                  <a:srgbClr val="FFFF00"/>
                </a:solidFill>
              </a:rPr>
              <a:t>More than 90 percent</a:t>
            </a:r>
            <a:r>
              <a:rPr lang="en" sz="2100"/>
              <a:t> of restaurant operators indicate that </a:t>
            </a:r>
            <a:r>
              <a:rPr b="1" lang="en" sz="2100">
                <a:solidFill>
                  <a:srgbClr val="FFFF00"/>
                </a:solidFill>
              </a:rPr>
              <a:t>changes in local weather conditions affect their sales</a:t>
            </a:r>
            <a:r>
              <a:rPr lang="en" sz="2100"/>
              <a:t> and customer counts.”</a:t>
            </a:r>
            <a:endParaRPr sz="2100"/>
          </a:p>
          <a:p>
            <a:pPr indent="0" lvl="0" marL="0" rtl="0" algn="ctr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/>
              <a:t>(Devincent-Reinbold)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2700"/>
              <a:t>What is the Relationship between </a:t>
            </a:r>
            <a:r>
              <a:rPr lang="en" sz="2700">
                <a:solidFill>
                  <a:srgbClr val="FFFF00"/>
                </a:solidFill>
              </a:rPr>
              <a:t>Weather</a:t>
            </a:r>
            <a:r>
              <a:rPr lang="en" sz="2700"/>
              <a:t> &amp; </a:t>
            </a:r>
            <a:r>
              <a:rPr lang="en" sz="2700">
                <a:solidFill>
                  <a:srgbClr val="FFFF00"/>
                </a:solidFill>
              </a:rPr>
              <a:t>Sales</a:t>
            </a:r>
            <a:r>
              <a:rPr lang="en" sz="2700"/>
              <a:t>?</a:t>
            </a:r>
            <a:endParaRPr sz="2700"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20274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Knowing that weather can affect our customers' moods and decisions, how can we leverage this information to </a:t>
            </a:r>
            <a:r>
              <a:rPr b="1" lang="en" sz="2200">
                <a:solidFill>
                  <a:srgbClr val="FFFF00"/>
                </a:solidFill>
              </a:rPr>
              <a:t>create a model</a:t>
            </a:r>
            <a:r>
              <a:rPr lang="en" sz="2200"/>
              <a:t> that can accurately </a:t>
            </a:r>
            <a:r>
              <a:rPr b="1" lang="en" sz="2200">
                <a:solidFill>
                  <a:srgbClr val="FFFF00"/>
                </a:solidFill>
              </a:rPr>
              <a:t>predict the sales</a:t>
            </a:r>
            <a:r>
              <a:rPr lang="en" sz="2200"/>
              <a:t> at a restaurant </a:t>
            </a:r>
            <a:r>
              <a:rPr b="1" lang="en" sz="2200">
                <a:solidFill>
                  <a:srgbClr val="FFFF00"/>
                </a:solidFill>
              </a:rPr>
              <a:t>given certain weather conditions</a:t>
            </a:r>
            <a:r>
              <a:rPr lang="en" sz="2200"/>
              <a:t>?</a:t>
            </a:r>
            <a:endParaRPr sz="2200"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17"/>
          <p:cNvGrpSpPr/>
          <p:nvPr/>
        </p:nvGrpSpPr>
        <p:grpSpPr>
          <a:xfrm>
            <a:off x="368425" y="1134650"/>
            <a:ext cx="463200" cy="489600"/>
            <a:chOff x="351825" y="1182475"/>
            <a:chExt cx="463200" cy="489600"/>
          </a:xfrm>
        </p:grpSpPr>
        <p:cxnSp>
          <p:nvCxnSpPr>
            <p:cNvPr id="87" name="Google Shape;87;p17"/>
            <p:cNvCxnSpPr/>
            <p:nvPr/>
          </p:nvCxnSpPr>
          <p:spPr>
            <a:xfrm rot="10800000">
              <a:off x="386400" y="1182475"/>
              <a:ext cx="0" cy="48960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" name="Google Shape;88;p17"/>
            <p:cNvCxnSpPr/>
            <p:nvPr/>
          </p:nvCxnSpPr>
          <p:spPr>
            <a:xfrm rot="10800000">
              <a:off x="351825" y="1182475"/>
              <a:ext cx="463200" cy="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9" name="Google Shape;89;p17"/>
          <p:cNvGrpSpPr/>
          <p:nvPr/>
        </p:nvGrpSpPr>
        <p:grpSpPr>
          <a:xfrm rot="10800000">
            <a:off x="8181650" y="3660800"/>
            <a:ext cx="463200" cy="489600"/>
            <a:chOff x="351825" y="1182475"/>
            <a:chExt cx="463200" cy="489600"/>
          </a:xfrm>
        </p:grpSpPr>
        <p:cxnSp>
          <p:nvCxnSpPr>
            <p:cNvPr id="90" name="Google Shape;90;p17"/>
            <p:cNvCxnSpPr/>
            <p:nvPr/>
          </p:nvCxnSpPr>
          <p:spPr>
            <a:xfrm rot="10800000">
              <a:off x="386400" y="1182475"/>
              <a:ext cx="0" cy="48960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" name="Google Shape;91;p17"/>
            <p:cNvCxnSpPr/>
            <p:nvPr/>
          </p:nvCxnSpPr>
          <p:spPr>
            <a:xfrm rot="10800000">
              <a:off x="351825" y="1182475"/>
              <a:ext cx="463200" cy="0"/>
            </a:xfrm>
            <a:prstGeom prst="straightConnector1">
              <a:avLst/>
            </a:prstGeom>
            <a:noFill/>
            <a:ln cap="flat" cmpd="sng" w="7620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Data:</a:t>
            </a:r>
            <a:endParaRPr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417800"/>
            <a:ext cx="38853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760</a:t>
            </a:r>
            <a:r>
              <a:rPr lang="en"/>
              <a:t> rows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293 columns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Restaurant in </a:t>
            </a:r>
            <a:r>
              <a:rPr lang="en"/>
              <a:t>Stuttgart</a:t>
            </a:r>
            <a:r>
              <a:rPr lang="en"/>
              <a:t>,  Germany.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Published </a:t>
            </a:r>
            <a:r>
              <a:rPr lang="en">
                <a:solidFill>
                  <a:srgbClr val="FFFF00"/>
                </a:solidFill>
              </a:rPr>
              <a:t>November, 2019</a:t>
            </a:r>
            <a:r>
              <a:rPr lang="en"/>
              <a:t>.</a:t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4396513" y="4099400"/>
            <a:ext cx="49173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Data Source: https://data.mendeley.com/datasets/xv5kp6mxv7/1</a:t>
            </a:r>
            <a:endParaRPr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025" y="787950"/>
            <a:ext cx="5173474" cy="319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Wrangling: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Original dataset was </a:t>
            </a:r>
            <a:r>
              <a:rPr lang="en">
                <a:solidFill>
                  <a:srgbClr val="FFFF00"/>
                </a:solidFill>
              </a:rPr>
              <a:t>760</a:t>
            </a:r>
            <a:r>
              <a:rPr lang="en">
                <a:solidFill>
                  <a:srgbClr val="FFFF00"/>
                </a:solidFill>
              </a:rPr>
              <a:t> rows x 293 columns</a:t>
            </a:r>
            <a:r>
              <a:rPr lang="en"/>
              <a:t>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Subset dataset to contain only relevant information (Overall/Total variable columns - removing all time period variables due to obscurity)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validation - ensuring all the same type of data contained within one column.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duplicates found or null values found.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Date columns were casted to datetime64[ns] format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Final dataset was 760 rows x 40 columns.</a:t>
            </a:r>
            <a:endParaRPr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Analysis: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1850" y="1017725"/>
            <a:ext cx="7360306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20575" y="445037"/>
            <a:ext cx="5249349" cy="448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66850" y="48125"/>
            <a:ext cx="601027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94283" y="0"/>
            <a:ext cx="730193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04775" y="276175"/>
            <a:ext cx="5134450" cy="468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389503" y="48128"/>
            <a:ext cx="671149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557177" y="2"/>
            <a:ext cx="637614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Selection: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246325"/>
            <a:ext cx="8520600" cy="3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Linear Regression Model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Partial Least Squares Regression (PLS)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 Nearest Neighbors (KNN)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Forest Regression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Char char="●"/>
            </a:pPr>
            <a:r>
              <a:rPr lang="en">
                <a:solidFill>
                  <a:srgbClr val="FFFF00"/>
                </a:solidFill>
              </a:rPr>
              <a:t>Support Vector Regression (SVR)</a:t>
            </a:r>
            <a:endParaRPr>
              <a:solidFill>
                <a:srgbClr val="FFFF00"/>
              </a:solidFill>
            </a:endParaRPr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1750" y="1334875"/>
            <a:ext cx="4059425" cy="2473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